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8584D3-53CC-C533-8CE9-D52DA108BFEF}" v="8" dt="2023-10-19T08:47:18.373"/>
    <p1510:client id="{BF85E683-5DD6-4734-A802-7214324520F6}" v="1" dt="2023-10-19T08:48:26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25F3-22DE-0C9B-BEC5-4FCD1F581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96A15-479D-A27F-E8F7-CAF8262323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B5C3F-EEE3-AD8A-C644-5ADC4056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564D8-6692-316C-62F9-0C2ACC35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21047-8FD1-ED01-BBBC-38AB17CC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58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D239-670F-3FB5-7A8D-F40588AF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991E4-BBC1-6A5E-4538-87659858B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27158-F347-AD8C-E5CA-FD8416F5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3AB03-F459-2CD2-D738-EC51941C7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F2264-FC4A-7F47-7DBD-4A253DA7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8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5FAA5-76CA-9B1F-6BCA-A9B1F647C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676D1-FF63-C334-2002-6988E84FD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CBCE-7699-BF38-1325-53A13961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607D7-30E6-4EF6-74CE-02E6D222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A278-8757-8251-84B6-2C2DB9E9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858D-B984-3C24-1F31-FDA94375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C7AC8-1F12-1089-CD65-5977D5CF4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AC19B-B037-3534-3AC8-264A8D49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30AD1-43E1-E6F1-52C2-FBA8F176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FFCC9-770C-4F33-F7E5-0CCDDB69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5076-AE33-4DF4-9DEF-600EA461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D5C5B-77EE-4142-80C0-0A148BD5F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56CA9-5F73-4DAB-09E1-FCBC2D81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C0A4D-01A6-23A0-AFCE-3DBF2296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D2E30-35CB-8036-1BE2-322FFD2C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8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DE79-4828-90EA-5F02-038CF94B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13E43-7BA9-D374-2992-F22E8E9F2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D8985-2933-0A92-2664-9B705B9E3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04077-FD7E-60B5-0EFF-9ED84661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622D9-EB96-09CB-8D44-D3FFA8B1B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25EF2-9248-7D34-72D7-14F717BE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FEEA-7864-2873-EDEF-FC266988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BB76E-467F-FE61-4136-5DA837E3C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9F458-5D0F-6E01-0814-622025323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9DB7A-1466-B535-1579-027C19257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687C91-B3F2-BE27-96FD-4F8E0B445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3FEE3-45ED-C04F-6558-4B3E87B6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BDECE-A152-8596-9031-CD6CD0B2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7E379-4D98-8E80-086B-34B72A2A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71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E98B-185B-9081-22CE-11DC8C77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0F7BE-4606-93AD-6F06-832FBBA9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7A70F-4BF8-288F-0F55-DCACFD22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94774A-C2A7-8075-023E-F2EFE35B0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1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3D9A8-3317-435B-8699-83CDC04F1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D4124-0F66-68AF-33DB-03CD49C2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AAE7C-75D8-DC2E-6939-E37B3F6A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62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8E209-2C98-FEB8-A566-88C24322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F4DCD-276F-8E99-20C3-184991040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4C4F3-59F1-B28E-9559-E22C32F7C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CDD1A-8556-35A8-87A5-C4B4C146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58663-F77F-E085-2AC7-C50A28A8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35C7F-85B1-A1BC-8493-520BB7644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9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B64F-FE9B-6284-0B8B-5C9F14B72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B79F8-24E4-0148-4E4E-CC2E41A81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E46C3-19E1-99F3-FCEF-5BD9BB413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94F59-2D6E-36C9-D989-EF3F59F0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55374-AEC0-9E92-7DC6-D6C1ACA9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3A011-7E5A-F4C4-7745-C274940D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6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4A6838-C628-A1E8-FF84-1CFB81D9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98671-944A-AD3D-994B-F5B24ED32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D4826-3C39-A577-11F9-80C304D05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DF50-FE89-4E70-843F-F01C92FFFA56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61EBA-8B58-708F-395F-C2C002992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1B0A7-BE1D-3FD2-29C1-31BF9A55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2720-CF63-45E3-83B1-713E09598A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7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562361-ED8B-1F6E-7A49-33ABFF2AED39}"/>
              </a:ext>
            </a:extLst>
          </p:cNvPr>
          <p:cNvSpPr/>
          <p:nvPr/>
        </p:nvSpPr>
        <p:spPr>
          <a:xfrm>
            <a:off x="0" y="0"/>
            <a:ext cx="12192000" cy="983411"/>
          </a:xfrm>
          <a:prstGeom prst="rect">
            <a:avLst/>
          </a:prstGeom>
          <a:solidFill>
            <a:srgbClr val="3C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CABDF-740E-759D-DCDA-E6E79C1CFB87}"/>
              </a:ext>
            </a:extLst>
          </p:cNvPr>
          <p:cNvSpPr txBox="1"/>
          <p:nvPr/>
        </p:nvSpPr>
        <p:spPr>
          <a:xfrm>
            <a:off x="218535" y="230095"/>
            <a:ext cx="6642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alpha val="59895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Safer Harrow Governance</a:t>
            </a:r>
          </a:p>
        </p:txBody>
      </p:sp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620034D4-4788-7C8A-70F3-ECED141AA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476" y="92137"/>
            <a:ext cx="3111989" cy="7991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4AEDC7-06FC-C937-3959-AEEC4B4CA823}"/>
              </a:ext>
            </a:extLst>
          </p:cNvPr>
          <p:cNvSpPr txBox="1"/>
          <p:nvPr/>
        </p:nvSpPr>
        <p:spPr>
          <a:xfrm>
            <a:off x="641229" y="1451422"/>
            <a:ext cx="10722636" cy="4417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Community Safety Strategy outlines Safer Harrow’s three-year plan on how we will work to create a borough that is safe and clean, ensuring Harrow remains one of the safest boroughs in London.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6 priority areas outlines in the Strategy: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Tackling and Reducing Violence Against Women and Girls (VAWG)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Reducing Burglary / Motor Vehicle Crime / Robbery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Reducing the Number of Violent Incidents in the Borough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Tackling and Reducing Offences and Harm Caused by Drugs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Tackling Hate Crime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Perception of Crime and Anti-Social Behaviour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implementation of this strategy is delegated under each of these priority areas in the form of sub-grou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 via the </a:t>
            </a:r>
            <a:r>
              <a:rPr lang="en-GB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Safety Delivery Plan.</a:t>
            </a:r>
            <a:endParaRPr lang="en-GB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7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562361-ED8B-1F6E-7A49-33ABFF2AED39}"/>
              </a:ext>
            </a:extLst>
          </p:cNvPr>
          <p:cNvSpPr/>
          <p:nvPr/>
        </p:nvSpPr>
        <p:spPr>
          <a:xfrm>
            <a:off x="0" y="0"/>
            <a:ext cx="12192000" cy="983411"/>
          </a:xfrm>
          <a:prstGeom prst="rect">
            <a:avLst/>
          </a:prstGeom>
          <a:solidFill>
            <a:srgbClr val="3C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CABDF-740E-759D-DCDA-E6E79C1CFB87}"/>
              </a:ext>
            </a:extLst>
          </p:cNvPr>
          <p:cNvSpPr txBox="1"/>
          <p:nvPr/>
        </p:nvSpPr>
        <p:spPr>
          <a:xfrm>
            <a:off x="218535" y="230095"/>
            <a:ext cx="6642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alpha val="59895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of each sub-group</a:t>
            </a:r>
          </a:p>
        </p:txBody>
      </p:sp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620034D4-4788-7C8A-70F3-ECED141AA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476" y="92137"/>
            <a:ext cx="3111989" cy="7991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4AEDC7-06FC-C937-3959-AEEC4B4CA823}"/>
              </a:ext>
            </a:extLst>
          </p:cNvPr>
          <p:cNvSpPr txBox="1"/>
          <p:nvPr/>
        </p:nvSpPr>
        <p:spPr>
          <a:xfrm>
            <a:off x="600972" y="1347905"/>
            <a:ext cx="11079194" cy="4853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sub-group will: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chaired by a Senior Responsible Officer (who attends Safer Harrow) – this will be the direct link between Safer Harrow and the delivery of each priority area.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an Delivery Plan which appropriately outlines actions and measures to achieve tangible outcomes. 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dentify relevant partners and subject matter experts who will sit on the sub-group,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will be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by an officer for the running and management of their sub-group.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monthly </a:t>
            </a:r>
            <a:r>
              <a:rPr lang="en-GB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actions are progressing against their delivery plan.</a:t>
            </a: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back to Safer Harrow on a quarterly basis.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562361-ED8B-1F6E-7A49-33ABFF2AED39}"/>
              </a:ext>
            </a:extLst>
          </p:cNvPr>
          <p:cNvSpPr/>
          <p:nvPr/>
        </p:nvSpPr>
        <p:spPr>
          <a:xfrm>
            <a:off x="0" y="0"/>
            <a:ext cx="12192000" cy="983411"/>
          </a:xfrm>
          <a:prstGeom prst="rect">
            <a:avLst/>
          </a:prstGeom>
          <a:solidFill>
            <a:srgbClr val="3C28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CCABDF-740E-759D-DCDA-E6E79C1CFB87}"/>
              </a:ext>
            </a:extLst>
          </p:cNvPr>
          <p:cNvSpPr txBox="1"/>
          <p:nvPr/>
        </p:nvSpPr>
        <p:spPr>
          <a:xfrm>
            <a:off x="218535" y="230095"/>
            <a:ext cx="6642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alpha val="59895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Plan Sub-Group Reporting</a:t>
            </a:r>
          </a:p>
        </p:txBody>
      </p:sp>
      <p:pic>
        <p:nvPicPr>
          <p:cNvPr id="8" name="Picture 7" descr="A picture containing text, font, graphics, logo&#10;&#10;Description automatically generated">
            <a:extLst>
              <a:ext uri="{FF2B5EF4-FFF2-40B4-BE49-F238E27FC236}">
                <a16:creationId xmlns:a16="http://schemas.microsoft.com/office/drawing/2014/main" id="{620034D4-4788-7C8A-70F3-ECED141AA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1476" y="92137"/>
            <a:ext cx="3111989" cy="799135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11A2B27-25DC-66E7-5092-8A6FDB8F1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95159"/>
              </p:ext>
            </p:extLst>
          </p:nvPr>
        </p:nvGraphicFramePr>
        <p:xfrm>
          <a:off x="690113" y="1383427"/>
          <a:ext cx="10685966" cy="51082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2056">
                  <a:extLst>
                    <a:ext uri="{9D8B030D-6E8A-4147-A177-3AD203B41FA5}">
                      <a16:colId xmlns:a16="http://schemas.microsoft.com/office/drawing/2014/main" val="737754580"/>
                    </a:ext>
                  </a:extLst>
                </a:gridCol>
                <a:gridCol w="3364540">
                  <a:extLst>
                    <a:ext uri="{9D8B030D-6E8A-4147-A177-3AD203B41FA5}">
                      <a16:colId xmlns:a16="http://schemas.microsoft.com/office/drawing/2014/main" val="3694468405"/>
                    </a:ext>
                  </a:extLst>
                </a:gridCol>
                <a:gridCol w="2479370">
                  <a:extLst>
                    <a:ext uri="{9D8B030D-6E8A-4147-A177-3AD203B41FA5}">
                      <a16:colId xmlns:a16="http://schemas.microsoft.com/office/drawing/2014/main" val="383177744"/>
                    </a:ext>
                  </a:extLst>
                </a:gridCol>
              </a:tblGrid>
              <a:tr h="838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Community Safety Strategy Theme: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Outcomes delivered under following sub-group: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Responsible Officer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483399"/>
                  </a:ext>
                </a:extLst>
              </a:tr>
              <a:tr h="853865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Theme 1</a:t>
                      </a:r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Reducing incidents of Burglary / Motor Vehicle Crime / Robbery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Police Tasking meeting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Matt Cray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1310256"/>
                  </a:ext>
                </a:extLst>
              </a:tr>
              <a:tr h="853865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Theme 2 </a:t>
                      </a:r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Tackling and Reducing Violence Against Women and Girls (VAWG)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VAWG sub-group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Janice Altenor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586832"/>
                  </a:ext>
                </a:extLst>
              </a:tr>
              <a:tr h="853865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</a:pPr>
                      <a:r>
                        <a:rPr lang="en-GB" sz="1400" b="1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Theme 3</a:t>
                      </a:r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- Tackling and reducing offences and harm caused by drugs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Combatting Drugs Partnership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Carole Furlong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2588273"/>
                  </a:ext>
                </a:extLst>
              </a:tr>
              <a:tr h="853865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</a:pPr>
                      <a:r>
                        <a:rPr lang="en-GB" sz="1400" b="1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Theme 4</a:t>
                      </a:r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- Perception of Crime / Anti-social Behaviour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  <a:p>
                      <a:pPr algn="l">
                        <a:lnSpc>
                          <a:spcPct val="105000"/>
                        </a:lnSpc>
                      </a:pPr>
                      <a:r>
                        <a:rPr lang="en-GB" sz="1400" b="1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Theme 5</a:t>
                      </a:r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- Tackling Hate Crime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Harrow Enforcement Safety Panel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Cathy Knubley / </a:t>
                      </a:r>
                    </a:p>
                    <a:p>
                      <a:pPr algn="l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Shumailla Dar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8435567"/>
                  </a:ext>
                </a:extLst>
              </a:tr>
              <a:tr h="853865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</a:pPr>
                      <a:r>
                        <a:rPr lang="en-GB" sz="1400" b="1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Theme 6</a:t>
                      </a:r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- Reducing the number of violent incidents in the borough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rgbClr val="0B0C0C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Serious Violence Panel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Shumailla Dar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0251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71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337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 Chauhan</dc:creator>
  <cp:lastModifiedBy>Sebastien Baugh</cp:lastModifiedBy>
  <cp:revision>6</cp:revision>
  <dcterms:created xsi:type="dcterms:W3CDTF">2023-09-17T11:20:44Z</dcterms:created>
  <dcterms:modified xsi:type="dcterms:W3CDTF">2023-10-19T08:48:26Z</dcterms:modified>
</cp:coreProperties>
</file>